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1" r:id="rId4"/>
    <p:sldId id="257" r:id="rId6"/>
    <p:sldId id="258" r:id="rId7"/>
    <p:sldId id="259" r:id="rId8"/>
    <p:sldId id="260" r:id="rId9"/>
    <p:sldId id="261" r:id="rId10"/>
    <p:sldId id="286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87" r:id="rId22"/>
    <p:sldId id="272" r:id="rId23"/>
    <p:sldId id="273" r:id="rId24"/>
    <p:sldId id="274" r:id="rId25"/>
    <p:sldId id="275" r:id="rId26"/>
    <p:sldId id="276" r:id="rId27"/>
    <p:sldId id="288" r:id="rId28"/>
    <p:sldId id="277" r:id="rId29"/>
    <p:sldId id="289" r:id="rId30"/>
    <p:sldId id="278" r:id="rId31"/>
    <p:sldId id="290" r:id="rId32"/>
    <p:sldId id="279" r:id="rId33"/>
    <p:sldId id="280" r:id="rId34"/>
    <p:sldId id="281" r:id="rId35"/>
    <p:sldId id="282" r:id="rId36"/>
    <p:sldId id="283" r:id="rId37"/>
    <p:sldId id="284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5.xml"/><Relationship Id="rId2" Type="http://schemas.openxmlformats.org/officeDocument/2006/relationships/image" Target="../media/image11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60cd94872?pid=4e008807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468000"/>
            <a:ext cx="7488936" cy="481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e8e5dc66?pid=4e008807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840af89b6?pid=ce8e5dc66&amp;color=0,0,0&amp;vtp=1&amp;bbb=1"/>
          <p:cNvSpPr/>
          <p:nvPr/>
        </p:nvSpPr>
        <p:spPr>
          <a:xfrm>
            <a:off x="612648" y="1135253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风帘翠幕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十万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天堑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珠玑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重湖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叠山献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840af89b6.blank?pid=ce8e5dc66&amp;color=0,0,0&amp;vpa=1&amp;vtp=1&amp;bbb=1"/>
          <p:cNvSpPr/>
          <p:nvPr/>
        </p:nvSpPr>
        <p:spPr>
          <a:xfrm>
            <a:off x="2045367" y="110477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山川壮美之地</a:t>
            </a:r>
            <a:endParaRPr lang="en-US" altLang="zh-CN" sz="2800" dirty="0"/>
          </a:p>
        </p:txBody>
      </p:sp>
      <p:sp>
        <p:nvSpPr>
          <p:cNvPr id="6" name="QB_7_AN.4_1#840af89b6.blank?pid=ce8e5dc66&amp;color=0,0,0&amp;vpa=2&amp;vtp=1&amp;bbb=1"/>
          <p:cNvSpPr/>
          <p:nvPr/>
        </p:nvSpPr>
        <p:spPr>
          <a:xfrm>
            <a:off x="2743867" y="1752473"/>
            <a:ext cx="5259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遮挡门窗的帘子与青绿色的帷幕</a:t>
            </a:r>
            <a:endParaRPr lang="en-US" altLang="zh-CN" sz="2800" dirty="0"/>
          </a:p>
        </p:txBody>
      </p:sp>
      <p:sp>
        <p:nvSpPr>
          <p:cNvPr id="8" name="QB_7_AN.6_1#840af89b6.blank?pid=ce8e5dc66&amp;color=0,0,0&amp;vpa=3&amp;vtp=1&amp;bbb=1"/>
          <p:cNvSpPr/>
          <p:nvPr/>
        </p:nvSpPr>
        <p:spPr>
          <a:xfrm>
            <a:off x="2045367" y="2400173"/>
            <a:ext cx="38306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长短、高低不齐的样子</a:t>
            </a:r>
            <a:endParaRPr lang="en-US" altLang="zh-CN" sz="2800" dirty="0"/>
          </a:p>
        </p:txBody>
      </p:sp>
      <p:sp>
        <p:nvSpPr>
          <p:cNvPr id="10" name="QB_7_AN.8_1#840af89b6.blank?pid=ce8e5dc66&amp;color=0,0,0&amp;vpa=4&amp;vtp=1&amp;bbb=1"/>
          <p:cNvSpPr/>
          <p:nvPr/>
        </p:nvSpPr>
        <p:spPr>
          <a:xfrm>
            <a:off x="2045367" y="304787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强调人口众多</a:t>
            </a:r>
            <a:endParaRPr lang="en-US" altLang="zh-CN" sz="2800" dirty="0"/>
          </a:p>
        </p:txBody>
      </p:sp>
      <p:sp>
        <p:nvSpPr>
          <p:cNvPr id="12" name="QB_7_AN.10_1#840af89b6.blank?pid=ce8e5dc66&amp;color=0,0,0&amp;vpa=5&amp;vtp=1&amp;bbb=1"/>
          <p:cNvSpPr/>
          <p:nvPr/>
        </p:nvSpPr>
        <p:spPr>
          <a:xfrm>
            <a:off x="2045367" y="3695573"/>
            <a:ext cx="41878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天然壕沟，这里指钱塘江</a:t>
            </a:r>
            <a:endParaRPr lang="en-US" altLang="zh-CN" sz="2800" dirty="0"/>
          </a:p>
        </p:txBody>
      </p:sp>
      <p:sp>
        <p:nvSpPr>
          <p:cNvPr id="14" name="QB_7_AN.12_1#840af89b6.blank?pid=ce8e5dc66&amp;color=0,0,0&amp;vpa=6&amp;vtp=1&amp;bbb=1"/>
          <p:cNvSpPr/>
          <p:nvPr/>
        </p:nvSpPr>
        <p:spPr>
          <a:xfrm>
            <a:off x="2045367" y="43432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珠宝</a:t>
            </a:r>
            <a:endParaRPr lang="en-US" altLang="zh-CN" sz="2800" dirty="0"/>
          </a:p>
        </p:txBody>
      </p:sp>
      <p:sp>
        <p:nvSpPr>
          <p:cNvPr id="16" name="QB_7_AN.14_1#840af89b6.blank?pid=ce8e5dc66&amp;color=0,0,0&amp;vpa=7&amp;vtp=1&amp;bbb=1"/>
          <p:cNvSpPr/>
          <p:nvPr/>
        </p:nvSpPr>
        <p:spPr>
          <a:xfrm>
            <a:off x="2045367" y="4990973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西湖，分里湖、外湖</a:t>
            </a:r>
            <a:endParaRPr lang="en-US" altLang="zh-CN" sz="2800" dirty="0"/>
          </a:p>
        </p:txBody>
      </p:sp>
      <p:sp>
        <p:nvSpPr>
          <p:cNvPr id="18" name="QB_7_AN.16_1#840af89b6.blank?pid=ce8e5dc66&amp;color=0,0,0&amp;vpa=8&amp;vtp=1&amp;bbb=1"/>
          <p:cNvSpPr/>
          <p:nvPr/>
        </p:nvSpPr>
        <p:spPr>
          <a:xfrm>
            <a:off x="2400967" y="561771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重叠的山峰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  <p:bldP spid="1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499322ae9?pid=ce8e5dc66&amp;color=0,0,0&amp;vtp=1&amp;bt=1&amp;bbb=1"/>
          <p:cNvSpPr/>
          <p:nvPr/>
        </p:nvSpPr>
        <p:spPr>
          <a:xfrm>
            <a:off x="612648" y="466344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羌管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高牙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烟霞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凤池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18_1#499322ae9.blank?pid=ce8e5dc66&amp;color=0,0,0&amp;vpa=9&amp;vtp=1&amp;bbb=1"/>
          <p:cNvSpPr/>
          <p:nvPr/>
        </p:nvSpPr>
        <p:spPr>
          <a:xfrm>
            <a:off x="2045367" y="4358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农历九月</a:t>
            </a:r>
            <a:endParaRPr lang="en-US" altLang="zh-CN" sz="2800" dirty="0"/>
          </a:p>
        </p:txBody>
      </p:sp>
      <p:sp>
        <p:nvSpPr>
          <p:cNvPr id="5" name="QB_7_AN.20_1#499322ae9.blank?pid=ce8e5dc66&amp;color=0,0,0&amp;vpa=10&amp;vtp=1&amp;bbb=1"/>
          <p:cNvSpPr/>
          <p:nvPr/>
        </p:nvSpPr>
        <p:spPr>
          <a:xfrm>
            <a:off x="2045367" y="10835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羌笛</a:t>
            </a:r>
            <a:endParaRPr lang="en-US" altLang="zh-CN" sz="2800" dirty="0"/>
          </a:p>
        </p:txBody>
      </p:sp>
      <p:sp>
        <p:nvSpPr>
          <p:cNvPr id="7" name="QB_7_AN.22_1#499322ae9.blank?pid=ce8e5dc66&amp;color=0,0,0&amp;vpa=11&amp;vtp=1&amp;bbb=1"/>
          <p:cNvSpPr/>
          <p:nvPr/>
        </p:nvSpPr>
        <p:spPr>
          <a:xfrm>
            <a:off x="2096167" y="1731264"/>
            <a:ext cx="5259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牙旗，将军之旗，这里借指孙何</a:t>
            </a:r>
            <a:endParaRPr lang="en-US" altLang="zh-CN" sz="2800" dirty="0"/>
          </a:p>
        </p:txBody>
      </p:sp>
      <p:sp>
        <p:nvSpPr>
          <p:cNvPr id="9" name="QB_7_AN.24_1#499322ae9.blank?pid=ce8e5dc66&amp;color=0,0,0&amp;vpa=12&amp;vtp=1&amp;bbb=1"/>
          <p:cNvSpPr/>
          <p:nvPr/>
        </p:nvSpPr>
        <p:spPr>
          <a:xfrm>
            <a:off x="2108867" y="23789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山水景色</a:t>
            </a:r>
            <a:endParaRPr lang="en-US" altLang="zh-CN" sz="2800" dirty="0"/>
          </a:p>
        </p:txBody>
      </p:sp>
      <p:sp>
        <p:nvSpPr>
          <p:cNvPr id="11" name="QB_7_AN.26_1#499322ae9.blank?pid=ce8e5dc66&amp;color=0,0,0&amp;vpa=13&amp;vtp=1&amp;bbb=1"/>
          <p:cNvSpPr/>
          <p:nvPr/>
        </p:nvSpPr>
        <p:spPr>
          <a:xfrm>
            <a:off x="2096167" y="3026664"/>
            <a:ext cx="6688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描绘。将，助词，用于动词之后，无实义</a:t>
            </a:r>
            <a:endParaRPr lang="en-US" altLang="zh-CN" sz="2800" dirty="0"/>
          </a:p>
        </p:txBody>
      </p:sp>
      <p:sp>
        <p:nvSpPr>
          <p:cNvPr id="13" name="QB_7_AN.28_1#499322ae9.blank?pid=ce8e5dc66&amp;color=0,0,0&amp;vpa=14&amp;vtp=1&amp;bbb=1"/>
          <p:cNvSpPr/>
          <p:nvPr/>
        </p:nvSpPr>
        <p:spPr>
          <a:xfrm>
            <a:off x="2096167" y="3653409"/>
            <a:ext cx="8831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凤凰池，原指禁苑中的池沼，代指最高行政机关中书省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66f852fb?pid=14dd5f13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C_6_BD#2e804aae8?pid=d66f852fb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3000" dirty="0"/>
          </a:p>
        </p:txBody>
      </p:sp>
      <p:pic>
        <p:nvPicPr>
          <p:cNvPr id="4" name="QB_7_BD.29_1#de79b6ea8?pid=2e804aae8&amp;color=0,0,0&amp;tib=255,255,255&amp;vip=15#1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1693799"/>
            <a:ext cx="6766560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30_1#de79b6ea8.blank?pid=2e804aae8&amp;color=0,0,0&amp;vpa=15&amp;vtp=1"/>
          <p:cNvSpPr/>
          <p:nvPr/>
        </p:nvSpPr>
        <p:spPr>
          <a:xfrm>
            <a:off x="4672584" y="3028823"/>
            <a:ext cx="1169416" cy="40233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富庶繁华</a:t>
            </a:r>
            <a:endParaRPr lang="en-US" altLang="zh-CN" sz="2100" dirty="0"/>
          </a:p>
        </p:txBody>
      </p:sp>
      <p:sp>
        <p:nvSpPr>
          <p:cNvPr id="6" name="QB_7_AN.31_1#de79b6ea8.blank?pid=2e804aae8&amp;color=0,0,0&amp;vpa=16&amp;vtp=1"/>
          <p:cNvSpPr/>
          <p:nvPr/>
        </p:nvSpPr>
        <p:spPr>
          <a:xfrm>
            <a:off x="4672584" y="3870071"/>
            <a:ext cx="1169416" cy="40233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湖山清嘉</a:t>
            </a:r>
            <a:endParaRPr lang="en-US" altLang="zh-CN" sz="2100" dirty="0"/>
          </a:p>
        </p:txBody>
      </p:sp>
      <p:sp>
        <p:nvSpPr>
          <p:cNvPr id="7" name="QB_7_AN.32_1#de79b6ea8.blank?pid=2e804aae8&amp;color=0,0,0&amp;vpa=17&amp;vtp=1"/>
          <p:cNvSpPr/>
          <p:nvPr/>
        </p:nvSpPr>
        <p:spPr>
          <a:xfrm>
            <a:off x="4690872" y="4537583"/>
            <a:ext cx="1151128" cy="38404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百姓和乐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b8d84f6d?pid=d66f852f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3000" dirty="0"/>
          </a:p>
        </p:txBody>
      </p:sp>
      <p:sp>
        <p:nvSpPr>
          <p:cNvPr id="3" name="QB_7_BD.33_1#afe47b9af?pid=5b8d84f6d&amp;color=0,0,0&amp;vtp=1&amp;bbb=1&amp;hb=1"/>
          <p:cNvSpPr/>
          <p:nvPr/>
        </p:nvSpPr>
        <p:spPr>
          <a:xfrm>
            <a:off x="612648" y="113525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本词运用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着力描写钱塘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杭州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表现了钱塘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杭州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会风貌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作者一方面表达对钱塘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杭州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的喜爱与赞美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颂此地的地方长官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34_1#afe47b9af.blank?pid=5b8d84f6d&amp;color=0,0,0&amp;vpa=18&amp;vtp=1&amp;bbb=1"/>
          <p:cNvSpPr/>
          <p:nvPr/>
        </p:nvSpPr>
        <p:spPr>
          <a:xfrm>
            <a:off x="3112167" y="11047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</a:t>
            </a:r>
            <a:endParaRPr lang="en-US" altLang="zh-CN" sz="2800" dirty="0"/>
          </a:p>
        </p:txBody>
      </p:sp>
      <p:sp>
        <p:nvSpPr>
          <p:cNvPr id="5" name="QB_7_AN.35_1#afe47b9af.blank?pid=5b8d84f6d&amp;color=0,0,0&amp;vpa=19&amp;vtp=1&amp;bbb=1"/>
          <p:cNvSpPr/>
          <p:nvPr/>
        </p:nvSpPr>
        <p:spPr>
          <a:xfrm>
            <a:off x="9779667" y="11047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美丽景象</a:t>
            </a:r>
            <a:endParaRPr lang="en-US" altLang="zh-CN" sz="2800" dirty="0"/>
          </a:p>
        </p:txBody>
      </p:sp>
      <p:sp>
        <p:nvSpPr>
          <p:cNvPr id="6" name="QB_7_AN.36_1#afe47b9af.blank?pid=5b8d84f6d&amp;color=0,0,0&amp;vpa=20&amp;vtp=1&amp;bbb=1"/>
          <p:cNvSpPr/>
          <p:nvPr/>
        </p:nvSpPr>
        <p:spPr>
          <a:xfrm>
            <a:off x="6668167" y="1752473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物阜民康、和谐安定</a:t>
            </a:r>
            <a:endParaRPr lang="en-US" altLang="zh-CN" sz="2800" dirty="0"/>
          </a:p>
        </p:txBody>
      </p:sp>
      <p:sp>
        <p:nvSpPr>
          <p:cNvPr id="7" name="QB_7_AN.37_1#afe47b9af.blank?pid=5b8d84f6d&amp;color=0,0,0&amp;vpa=21&amp;vtp=1&amp;bbb=1"/>
          <p:cNvSpPr/>
          <p:nvPr/>
        </p:nvSpPr>
        <p:spPr>
          <a:xfrm>
            <a:off x="3823366" y="3026918"/>
            <a:ext cx="3473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治理有方、政绩卓著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9e487f04.fixed?pid=0e6f11c5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79e487f0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4d84b883?pid=79e487f04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“东南形胜，三吴都会，钱塘自古繁华。”北宋词人柳永在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《望海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》中，将杭州城“重湖叠山献清嘉，有三秋桂子，十里荷花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”的湖山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胜景与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“市列珠玑，户盈罗绮”的市井繁华定格为永恒。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学校文化墙即将推出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“宋词里的城市记忆”专题展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，我们班承担了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望海潮》的展板设计任务。为此，我们将穿越千年时光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，在柳永的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词中重构北宋杭州的盛世图景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d8ecabaf?pid=79e487f04&amp;color=0,173,163&amp;vtp=1&amp;bt=1&amp;bbb=1"/>
          <p:cNvSpPr/>
          <p:nvPr/>
        </p:nvSpPr>
        <p:spPr>
          <a:xfrm>
            <a:off x="612648" y="466344"/>
            <a:ext cx="10963656" cy="6075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把握词作内容</a:t>
            </a:r>
            <a:endParaRPr lang="en-US" altLang="zh-CN" sz="3000" dirty="0"/>
          </a:p>
        </p:txBody>
      </p:sp>
      <p:sp>
        <p:nvSpPr>
          <p:cNvPr id="3" name="QB_6_BD.90_1#4dc4b26f6?pid=bd8ecabaf&amp;color=0,0,0&amp;vtp=1&amp;bbb=1&amp;hb=1&amp;hltap=1"/>
          <p:cNvSpPr/>
          <p:nvPr/>
        </p:nvSpPr>
        <p:spPr>
          <a:xfrm>
            <a:off x="612648" y="114477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柳永是从哪些方面来描写杭州的繁华与美丽的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?又借此抒发了怎样的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1_1#4dc4b26f6?pid=bd8ecabaf&amp;color=0,0,0&amp;vtp=1&amp;bbb=1&amp;hb=1&amp;hla=1"/>
          <p:cNvSpPr/>
          <p:nvPr/>
        </p:nvSpPr>
        <p:spPr>
          <a:xfrm>
            <a:off x="612648" y="241223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1）①地理位置优越：杭州身为三吴地区的重要城市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，战略地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位显著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。②历史底蕴深厚：自古便享有繁华都市的美誉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，历经岁月沉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，繁华延续。③自然景观迷人：坐拥闻名遐迩的钱塘江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，以及景色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秀丽的西湖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，还有重叠的山峰，山水相依，美不胜收。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④市井风貌繁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：城内建筑精美华丽，人口稠密，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尽显热闹繁荣的社会风貌。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4dc4b26f6?pid=bd8ecabaf&amp;color=0,0,0&amp;vtp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0_1#4dc4b26f6?pid=bd8ecabaf&amp;color=0,0,0&amp;vtp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⑤百姓生活安乐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：人们生活安定，处处欢声笑语，老幼皆乐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，呈现出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祥和的生活景象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2）柳永通过对杭州的细致描绘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，抒发了对杭州风土人情的赞美与向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，表达了对地方长官治理有方的歌颂。（1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6f80d2199?pid=bd8ecabaf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词的下片重点描写西湖，柳永是从哪些方面进行描写的？（6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1_1#6f80d2199?pid=bd8ecabaf&amp;color=0,0,0&amp;vtp=1&amp;bt=1&amp;bbb=1&amp;hb=1&amp;hla=1"/>
          <p:cNvSpPr/>
          <p:nvPr/>
        </p:nvSpPr>
        <p:spPr>
          <a:xfrm>
            <a:off x="612648" y="109538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湖山景色与生活风情：先用“清嘉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”高度概括西湖及杭州的迷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人特质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。以“三秋桂子，十里荷花”细致勾勒西湖美景；“羌管弄晴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歌泛夜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”“嬉嬉钓叟莲娃”描绘出百姓悠然游乐的画面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，侧面反映出当地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治理良好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，社会安定。②游乐场景：“千骑拥高牙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”展现出游行场面的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宏大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；“乘醉听箫鼓”体现出人们游乐时的欢快兴致；“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异日图将好景，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归去凤池夸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”则设想孙何日后回京，定会将西湖美景描绘出来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，向朝中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的人们夸赞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，进一步烘托西湖的魅力。（每点3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26e0f652?pid=cdba5b768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1.品味词中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富有表现力的词句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，在诵读的过程中体味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词的声韵之美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.整体感知词的内容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，把握词中的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，学习词中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铺叙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、对比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、虚实结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合、用典等艺术手法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3.掌握作者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内心情感与外在词风之间的关联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感悟词的艺术魅力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词的意境美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fc8c5095?pid=79e487f0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赏析词作语言</a:t>
            </a:r>
            <a:endParaRPr lang="en-US" altLang="zh-CN" sz="3000" dirty="0"/>
          </a:p>
        </p:txBody>
      </p:sp>
      <p:sp>
        <p:nvSpPr>
          <p:cNvPr id="3" name="QB_6_BD.90_1#cfc08be8b?pid=1fc8c5095&amp;color=0,0,0&amp;vtp=1&amp;bbb=1&amp;hb=1&amp;hltap=1"/>
          <p:cNvSpPr/>
          <p:nvPr/>
        </p:nvSpPr>
        <p:spPr>
          <a:xfrm>
            <a:off x="612648" y="112572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把“怒涛卷霜雪”中的“卷”换成“推”好不好？为什么？（4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1_1#cfc08be8b?pid=1fc8c5095&amp;color=0,0,0&amp;vtp=1&amp;bbb=1&amp;hb=1&amp;hla=1"/>
          <p:cNvSpPr/>
          <p:nvPr/>
        </p:nvSpPr>
        <p:spPr>
          <a:xfrm>
            <a:off x="612648" y="175310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。①“霜雪”比喻浪花。“怒涛卷霜雪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”生动展现出钱塘江大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潮涌来时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，排山倒海般的磅礴气势。②“推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”字在力度和气势上都远不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“卷”字，并且对于波涛翻滚的动态描绘也没有“卷”字那般形象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，所以不能将“卷”换成“推”。（每点2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19922f70e?pid=1fc8c5095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请赏析“羌管弄晴，菱歌泛夜”中“弄”和“泛”这两个字的妙处。（6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1_1#19922f70e?pid=1fc8c5095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“羌管弄晴”的“弄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”字使得吹笛人和采菱女的潇洒欢快之情陡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。②“菱歌泛夜”的“泛”字说明人们是在湖上吹笛、歌唱的，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笛声、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歌声似乎随着湖水荡漾开来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，轻盈愉悦之貌全出。③一“弄”一“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相互映衬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，展现了一幅太平盛世下的百姓安乐图。（每点2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62ab9de8?pid=79e487f04&amp;color=0,173,163&amp;vtp=1&amp;bt=1&amp;bbb=1"/>
          <p:cNvSpPr/>
          <p:nvPr/>
        </p:nvSpPr>
        <p:spPr>
          <a:xfrm>
            <a:off x="612648" y="466345"/>
            <a:ext cx="10963656" cy="508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赏析表达技巧</a:t>
            </a:r>
            <a:endParaRPr lang="en-US" altLang="zh-CN" sz="3000" dirty="0"/>
          </a:p>
        </p:txBody>
      </p:sp>
      <p:sp>
        <p:nvSpPr>
          <p:cNvPr id="3" name="QB_6_BD.90_1#0a13ec143?pid=562ab9de8&amp;color=0,0,0&amp;vtp=1&amp;bbb=1&amp;hb=1&amp;hltap=1"/>
          <p:cNvSpPr/>
          <p:nvPr/>
        </p:nvSpPr>
        <p:spPr>
          <a:xfrm>
            <a:off x="612648" y="10378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这首词运用铺叙手法，形成了一种畅达流利的气势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。试分析柳永是怎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样运用铺叙手法的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1_1#0a13ec143?pid=562ab9de8&amp;color=0,0,0&amp;vtp=1&amp;bbb=1&amp;hb=1&amp;hla=1"/>
          <p:cNvSpPr/>
          <p:nvPr/>
        </p:nvSpPr>
        <p:spPr>
          <a:xfrm>
            <a:off x="612648" y="20577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这首词选取最典型、最具表现力的景物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，从最有特色的角度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进行铺叙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，写杭州的富庶与美丽，一句一景，各有侧重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，对杭州的繁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华景象进行了描绘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。以点带面，富有层次感，明暗交叉，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铺叙晓畅，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形容得体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。②词中对钱塘江和西湖的描写，既具有高度的概括性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非常具体形象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。例如上片写杭州，运用从朦胧到具体的铺叙手法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写了杭州的繁华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、钱塘江大潮的壮观，表达了对富庶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、安乐的都市生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活的赞美和向往之情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。下片写西湖，采用层层铺叙的手法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，写西湖美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景以及百姓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、达官贵人的游乐情景。（每点3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1a433516?pid=562ab9de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铺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指的是铺陈叙事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即对所要表现的情事加以直接地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地叙写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在古体诗中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铺叙即运用叠句的手法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使句式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对称而又富于变化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主要起渲染和烘托气氛的作用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在现代文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铺叙即充分展开叙述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它是克服叙事概念化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简单化的诀窍之一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铺叙分两种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1a433516?pid=562ab9de8&amp;color=0,0,0&amp;vtp=1&amp;bt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多方铺叙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指多方位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多角度地铺叙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柳永在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雨霖铃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寒蝉凄切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的情景分别铺叙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融情于景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以景增情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采用多种方法铺叙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孔雀东南飞并序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为塑造刘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兰芝这一形象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作者运用了对话铺叙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他人介绍性铺叙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场景铺叙等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6b3e388f9?pid=562ab9de8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在这首词里，哪些内容是实写？哪些内容是虚写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？它们之间又有着怎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样的关联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？请结合词作内容，简要分析。（8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1_1#6b3e388f9?pid=562ab9de8&amp;color=0,0,0&amp;vtp=1&amp;bt=1&amp;bbb=1&amp;hb=1&amp;hla=1"/>
          <p:cNvSpPr/>
          <p:nvPr/>
        </p:nvSpPr>
        <p:spPr>
          <a:xfrm>
            <a:off x="612648" y="173546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1）①“东南形胜，三吴都会”是实写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，点明杭州优越的地理位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，是东南重镇。词中对杭州城内景象的描写，如“烟柳画桥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，风帘翠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，参差十万人家”和钱塘江“云树绕堤沙，怒涛卷霜雪，天堑无涯”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还有对百姓生活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、官员游乐的具体场景的描绘，都属于实写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，勾勒出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杭州当时的繁华富庶与美丽风光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。②“钱塘自古繁华”为虚写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，从时间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层面宽泛地想象杭州历来的繁华景象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。“异日图将好景，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归去凤池夸”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6b3e388f9?pid=562ab9de8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0_1#6b3e388f9?pid=562ab9de8&amp;color=0,0,0&amp;vtp=1&amp;bt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是虚写，想象孙何回京后把杭州美景描绘出来向朝中的人们夸赞的情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2）①实写让杭州的当下之景真实可感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，虚写从历史和未来的角度拓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展了想象空间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。②虚实相互映衬，丰富了词的意象，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拓展了词的意境，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突出了对杭州的赞美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0ace37f30?pid=562ab9de8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柳永擅长运用“点染”手法。其中，“点”即点明景物特点，“染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”是借助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景物渲染烘托所点明的景物特点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。在这首词里，柳永是如何运用“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点染”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？这样写有何好处？（6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1_1#0ace37f30?pid=562ab9de8&amp;color=0,0,0&amp;vtp=1&amp;bt=1&amp;bbb=1&amp;hb=1&amp;hla=1"/>
          <p:cNvSpPr/>
          <p:nvPr/>
        </p:nvSpPr>
        <p:spPr>
          <a:xfrm>
            <a:off x="612648" y="237808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1）①上片以“繁华”点题，开篇称“钱塘自古繁华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”，突出其繁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华之久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。接着从多方面渲染：如烟柳、画桥、风帘翠幕、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参差住宅、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众多人口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，展现城市风貌；云树绕堤、怒涛卷雪，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尽显自然景观气势；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市列珠玑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、户盈罗绮，体现商业昌盛。②下片以“清嘉”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点明西湖特征，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“重湖叠山献”“三秋桂子”“十里荷花”描绘西湖美景，再借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“羌管弄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0ace37f30?pid=562ab9de8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0_1#0ace37f30?pid=562ab9de8&amp;color=0,0,0&amp;vtp=1&amp;bt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，菱歌泛夜”展现西湖边人们的生活，从景物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、人事两方面渲染西湖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的景美人和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2）先点明特征，再从多方面渲染，丰富了词作内容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，加深了词的意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，使情感表达更充分。（2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aaaa8ca9?pid=79e487f0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拟写宣传词</a:t>
            </a:r>
            <a:endParaRPr lang="en-US" altLang="zh-CN" sz="3000" dirty="0"/>
          </a:p>
        </p:txBody>
      </p:sp>
      <p:sp>
        <p:nvSpPr>
          <p:cNvPr id="3" name="QB_6_BD.90_1#cc99cf03e?pid=aaaaa8ca9&amp;color=0,0,0&amp;vtp=1&amp;bbb=1&amp;hb=1&amp;hltap=1"/>
          <p:cNvSpPr/>
          <p:nvPr/>
        </p:nvSpPr>
        <p:spPr>
          <a:xfrm>
            <a:off x="612648" y="1125728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在展板的最后，需要写一段宣传词，请结合本词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，介绍杭州的独特魅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，60个字左右。（6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1_1#cc99cf03e?pid=aaaaa8ca9&amp;color=0,0,0&amp;vtp=1&amp;bbb=1&amp;hb=1&amp;hla=1"/>
          <p:cNvSpPr/>
          <p:nvPr/>
        </p:nvSpPr>
        <p:spPr>
          <a:xfrm>
            <a:off x="612648" y="239318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示例）钱塘潮涌千年志，西湖月印万家灯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。桂香漫过南宋御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，荷风轻拂苏堤。这里是《望海潮》的灵感源头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，运河桨声与数字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之城共振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，人间天堂正书写新时代的江南答卷。（结合诗歌内容2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语言简明连贯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2分，符合字数要求2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e6f11c59.fixed?pid=cdba5b768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中华传统文化经典研习——诗的国度</a:t>
            </a:r>
            <a:endParaRPr lang="en-US" altLang="zh-CN" sz="4000" dirty="0"/>
          </a:p>
        </p:txBody>
      </p:sp>
      <p:sp>
        <p:nvSpPr>
          <p:cNvPr id="3" name="C_3#0e6f11c59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0e6f11c59.fixed?pid=cdba5b768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第4课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望海潮（东南形胜）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扬州慢（淮左名都）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0e6f11c59.fixed?pid=cdba5b768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0e6f11c59.fixed?pid=cdba5b768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课时1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望海潮（东南形胜）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0e6f11c59.fixed?pid=cdba5b768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f8e06955?pid=79e487f04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O_6_BD.46_1#ba48131ec?pid=ff8e06955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47_1#9f7b5d61c?pid=ba48131ec&amp;color=0,0,0&amp;vtp=1&amp;bbb=1"/>
          <p:cNvSpPr/>
          <p:nvPr/>
        </p:nvSpPr>
        <p:spPr>
          <a:xfrm>
            <a:off x="612648" y="1602867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堤沙(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天堑(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珠玑(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罗绮(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嬉嬉(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箫鼓(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48_1#9f7b5d61c.bracket?pid=ba48131ec&amp;color=0,0,0&amp;vpa=22&amp;vtp=1&amp;bbb=1"/>
          <p:cNvSpPr/>
          <p:nvPr/>
        </p:nvSpPr>
        <p:spPr>
          <a:xfrm>
            <a:off x="1753267" y="1610487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dī</a:t>
            </a:r>
            <a:endParaRPr lang="en-US" altLang="zh-CN" sz="2800" dirty="0"/>
          </a:p>
        </p:txBody>
      </p:sp>
      <p:sp>
        <p:nvSpPr>
          <p:cNvPr id="7" name="QB_7_AN.50_1#9f7b5d61c.bracket?pid=ba48131ec&amp;color=0,0,0&amp;vpa=23&amp;vtp=1&amp;bbb=1"/>
          <p:cNvSpPr/>
          <p:nvPr/>
        </p:nvSpPr>
        <p:spPr>
          <a:xfrm>
            <a:off x="1829467" y="2258187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9" name="QB_7_AN.52_1#9f7b5d61c.bracket?pid=ba48131ec&amp;color=0,0,0&amp;vpa=24&amp;vtp=1&amp;bbb=1"/>
          <p:cNvSpPr/>
          <p:nvPr/>
        </p:nvSpPr>
        <p:spPr>
          <a:xfrm>
            <a:off x="1791367" y="2905887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jī</a:t>
            </a:r>
            <a:endParaRPr lang="en-US" altLang="zh-CN" sz="2800" dirty="0"/>
          </a:p>
        </p:txBody>
      </p:sp>
      <p:sp>
        <p:nvSpPr>
          <p:cNvPr id="11" name="QB_7_AN.54_1#9f7b5d61c.bracket?pid=ba48131ec&amp;color=0,0,0&amp;vpa=25&amp;vtp=1&amp;bbb=1"/>
          <p:cNvSpPr/>
          <p:nvPr/>
        </p:nvSpPr>
        <p:spPr>
          <a:xfrm>
            <a:off x="1753267" y="3553587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qǐ</a:t>
            </a:r>
            <a:endParaRPr lang="en-US" altLang="zh-CN" sz="2800" dirty="0"/>
          </a:p>
        </p:txBody>
      </p:sp>
      <p:sp>
        <p:nvSpPr>
          <p:cNvPr id="13" name="QB_7_AN.56_1#9f7b5d61c.bracket?pid=ba48131ec&amp;color=0,0,0&amp;vpa=26&amp;vtp=1&amp;bbb=1"/>
          <p:cNvSpPr/>
          <p:nvPr/>
        </p:nvSpPr>
        <p:spPr>
          <a:xfrm>
            <a:off x="1765967" y="4201287"/>
            <a:ext cx="5349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xī</a:t>
            </a:r>
            <a:endParaRPr lang="en-US" altLang="zh-CN" sz="2800" dirty="0"/>
          </a:p>
        </p:txBody>
      </p:sp>
      <p:sp>
        <p:nvSpPr>
          <p:cNvPr id="15" name="QB_7_AN.58_1#9f7b5d61c.bracket?pid=ba48131ec&amp;color=0,0,0&amp;vpa=27&amp;vtp=1&amp;bbb=1"/>
          <p:cNvSpPr/>
          <p:nvPr/>
        </p:nvSpPr>
        <p:spPr>
          <a:xfrm>
            <a:off x="1765967" y="4828032"/>
            <a:ext cx="8921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6" name="QB_7_BD.47_1#9f7b5d61c?pid=ba48131ec&amp;color=0,0,0&amp;vtp=1&amp;bbb=1&amp;zzd= 1"/>
          <p:cNvSpPr/>
          <p:nvPr/>
        </p:nvSpPr>
        <p:spPr>
          <a:xfrm>
            <a:off x="11270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47_1#9f7b5d61c?pid=ba48131ec&amp;color=0,0,0&amp;vtp=1&amp;bbb=1&amp;zzd= 2"/>
          <p:cNvSpPr/>
          <p:nvPr/>
        </p:nvSpPr>
        <p:spPr>
          <a:xfrm>
            <a:off x="1482630" y="29109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47_1#9f7b5d61c?pid=ba48131ec&amp;color=0,0,0&amp;vtp=1&amp;bbb=1&amp;zzd= 3"/>
          <p:cNvSpPr/>
          <p:nvPr/>
        </p:nvSpPr>
        <p:spPr>
          <a:xfrm>
            <a:off x="1482630" y="3558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47_1#9f7b5d61c?pid=ba48131ec&amp;color=0,0,0&amp;vtp=1&amp;bbb=1&amp;zzd= 4"/>
          <p:cNvSpPr/>
          <p:nvPr/>
        </p:nvSpPr>
        <p:spPr>
          <a:xfrm>
            <a:off x="1482630" y="4206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47_1#9f7b5d61c?pid=ba48131ec&amp;color=0,0,0&amp;vtp=1&amp;bbb=1&amp;zzd= 5"/>
          <p:cNvSpPr/>
          <p:nvPr/>
        </p:nvSpPr>
        <p:spPr>
          <a:xfrm>
            <a:off x="1127030" y="48540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47_1#9f7b5d61c?pid=ba48131ec&amp;color=0,0,0&amp;vtp=1&amp;bbb=1&amp;zzd= 6"/>
          <p:cNvSpPr/>
          <p:nvPr/>
        </p:nvSpPr>
        <p:spPr>
          <a:xfrm>
            <a:off x="1127030" y="54204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9_1#78e34aa9b?pid=ff8e06955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解释词义</a:t>
            </a:r>
            <a:endParaRPr lang="en-US" altLang="zh-CN" sz="2800" dirty="0"/>
          </a:p>
        </p:txBody>
      </p:sp>
      <p:sp>
        <p:nvSpPr>
          <p:cNvPr id="3" name="QB_7_BD.60_1#9febaa720?pid=78e34aa9b&amp;color=0,0,0&amp;vtp=1&amp;bbb=1"/>
          <p:cNvSpPr/>
          <p:nvPr/>
        </p:nvSpPr>
        <p:spPr>
          <a:xfrm>
            <a:off x="612648" y="110668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烟柳画桥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云树绕堤沙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户盈罗绮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嬉嬉钓叟莲娃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dirty="0"/>
          </a:p>
        </p:txBody>
      </p:sp>
      <p:sp>
        <p:nvSpPr>
          <p:cNvPr id="4" name="QB_7_AN.61_1#9febaa720.blank?pid=78e34aa9b&amp;color=0,0,0&amp;vpa=28&amp;vtp=1&amp;bbb=1"/>
          <p:cNvSpPr/>
          <p:nvPr/>
        </p:nvSpPr>
        <p:spPr>
          <a:xfrm>
            <a:off x="2400967" y="107620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雕饰华丽的桥。</a:t>
            </a:r>
            <a:endParaRPr lang="en-US" altLang="zh-CN" sz="2800" dirty="0"/>
          </a:p>
        </p:txBody>
      </p:sp>
      <p:sp>
        <p:nvSpPr>
          <p:cNvPr id="6" name="QB_7_AN.63_1#9febaa720.blank?pid=78e34aa9b&amp;color=0,0,0&amp;vpa=29&amp;vtp=1&amp;bbb=1"/>
          <p:cNvSpPr/>
          <p:nvPr/>
        </p:nvSpPr>
        <p:spPr>
          <a:xfrm>
            <a:off x="2756567" y="1723903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高耸入云的树木。</a:t>
            </a:r>
            <a:endParaRPr lang="en-US" altLang="zh-CN" sz="2800" dirty="0"/>
          </a:p>
        </p:txBody>
      </p:sp>
      <p:sp>
        <p:nvSpPr>
          <p:cNvPr id="8" name="QB_7_AN.65_1#9febaa720.blank?pid=78e34aa9b&amp;color=0,0,0&amp;vpa=30&amp;vtp=1&amp;bbb=1"/>
          <p:cNvSpPr/>
          <p:nvPr/>
        </p:nvSpPr>
        <p:spPr>
          <a:xfrm>
            <a:off x="2400967" y="23716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绫罗绸缎。</a:t>
            </a:r>
            <a:endParaRPr lang="en-US" altLang="zh-CN" sz="2800" dirty="0"/>
          </a:p>
        </p:txBody>
      </p:sp>
      <p:sp>
        <p:nvSpPr>
          <p:cNvPr id="10" name="QB_7_AN.67_1#9febaa720.blank?pid=78e34aa9b&amp;color=0,0,0&amp;vpa=31&amp;vtp=1&amp;bbb=1"/>
          <p:cNvSpPr/>
          <p:nvPr/>
        </p:nvSpPr>
        <p:spPr>
          <a:xfrm>
            <a:off x="3112167" y="299834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戏乐的样子。</a:t>
            </a:r>
            <a:endParaRPr lang="en-US" altLang="zh-CN" sz="2800" dirty="0"/>
          </a:p>
        </p:txBody>
      </p:sp>
      <p:sp>
        <p:nvSpPr>
          <p:cNvPr id="11" name="QB_7_BD.60_1#9febaa720?pid=78e34aa9b&amp;color=0,0,0&amp;vtp=1&amp;bbb=1&amp;zzd= 1"/>
          <p:cNvSpPr/>
          <p:nvPr/>
        </p:nvSpPr>
        <p:spPr>
          <a:xfrm>
            <a:off x="18382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60_1#9febaa720?pid=78e34aa9b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60_1#9febaa720?pid=78e34aa9b&amp;color=0,0,0&amp;vtp=1&amp;bbb=1&amp;zzd= 2"/>
          <p:cNvSpPr/>
          <p:nvPr/>
        </p:nvSpPr>
        <p:spPr>
          <a:xfrm>
            <a:off x="11270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60_1#9febaa720?pid=78e34aa9b&amp;color=0,0,0&amp;vtp=1&amp;bbb=1&amp;zzd= 2"/>
          <p:cNvSpPr/>
          <p:nvPr/>
        </p:nvSpPr>
        <p:spPr>
          <a:xfrm>
            <a:off x="1482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60_1#9febaa720?pid=78e34aa9b&amp;color=0,0,0&amp;vtp=1&amp;bbb=1&amp;zzd= 3"/>
          <p:cNvSpPr/>
          <p:nvPr/>
        </p:nvSpPr>
        <p:spPr>
          <a:xfrm>
            <a:off x="18382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60_1#9febaa720?pid=78e34aa9b&amp;color=0,0,0&amp;vtp=1&amp;bbb=1&amp;zzd= 3"/>
          <p:cNvSpPr/>
          <p:nvPr/>
        </p:nvSpPr>
        <p:spPr>
          <a:xfrm>
            <a:off x="21938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60_1#9febaa720?pid=78e34aa9b&amp;color=0,0,0&amp;vtp=1&amp;bbb=1&amp;zzd= 4"/>
          <p:cNvSpPr/>
          <p:nvPr/>
        </p:nvSpPr>
        <p:spPr>
          <a:xfrm>
            <a:off x="11270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60_1#9febaa720?pid=78e34aa9b&amp;color=0,0,0&amp;vtp=1&amp;bbb=1&amp;zzd= 4"/>
          <p:cNvSpPr/>
          <p:nvPr/>
        </p:nvSpPr>
        <p:spPr>
          <a:xfrm>
            <a:off x="14826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8_1#5afdf8431?pid=ff8e0695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69_1#6c553b0d9?pid=5afdf8431&amp;color=0,0,0&amp;vtp=1&amp;bbb=1"/>
          <p:cNvSpPr/>
          <p:nvPr/>
        </p:nvSpPr>
        <p:spPr>
          <a:xfrm>
            <a:off x="612648" y="1042865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</a:t>
            </a:r>
            <a:endParaRPr lang="en-US" altLang="zh-CN" sz="2800" dirty="0"/>
          </a:p>
        </p:txBody>
      </p:sp>
      <p:sp>
        <p:nvSpPr>
          <p:cNvPr id="4" name="QB_8_BD.70_1#790370cce?pid=6c553b0d9&amp;color=0,0,0&amp;vtp=1&amp;bbb=1"/>
          <p:cNvSpPr/>
          <p:nvPr/>
        </p:nvSpPr>
        <p:spPr>
          <a:xfrm>
            <a:off x="612648" y="16870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东南形胜(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罔不因势象形,各具情态(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无案牍之劳形(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不为者与不能者之形何以异(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8_AN.71_1#790370cce.bracket?pid=6c553b0d9&amp;color=0,0,0&amp;vpa=32&amp;vtp=1&amp;bbb=1"/>
          <p:cNvSpPr/>
          <p:nvPr/>
        </p:nvSpPr>
        <p:spPr>
          <a:xfrm>
            <a:off x="2527967" y="169469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地形</a:t>
            </a:r>
            <a:endParaRPr lang="en-US" altLang="zh-CN" sz="2800" dirty="0"/>
          </a:p>
        </p:txBody>
      </p:sp>
      <p:sp>
        <p:nvSpPr>
          <p:cNvPr id="7" name="QB_8_AN.73_1#790370cce.bracket?pid=6c553b0d9&amp;color=0,0,0&amp;vpa=33&amp;vtp=1&amp;bbb=1"/>
          <p:cNvSpPr/>
          <p:nvPr/>
        </p:nvSpPr>
        <p:spPr>
          <a:xfrm>
            <a:off x="4750466" y="234239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endParaRPr lang="en-US" altLang="zh-CN" sz="2800" dirty="0"/>
          </a:p>
        </p:txBody>
      </p:sp>
      <p:sp>
        <p:nvSpPr>
          <p:cNvPr id="9" name="QB_8_AN.75_1#790370cce.bracket?pid=6c553b0d9&amp;color=0,0,0&amp;vpa=34&amp;vtp=1&amp;bbb=1"/>
          <p:cNvSpPr/>
          <p:nvPr/>
        </p:nvSpPr>
        <p:spPr>
          <a:xfrm>
            <a:off x="3239166" y="299009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形体、躯体</a:t>
            </a:r>
            <a:endParaRPr lang="en-US" altLang="zh-CN" sz="2800" dirty="0"/>
          </a:p>
        </p:txBody>
      </p:sp>
      <p:sp>
        <p:nvSpPr>
          <p:cNvPr id="11" name="QB_8_AN.77_1#790370cce.bracket?pid=6c553b0d9&amp;color=0,0,0&amp;vpa=35&amp;vtp=1&amp;bbb=1"/>
          <p:cNvSpPr/>
          <p:nvPr/>
        </p:nvSpPr>
        <p:spPr>
          <a:xfrm>
            <a:off x="5372766" y="361683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</a:t>
            </a:r>
            <a:endParaRPr lang="en-US" altLang="zh-CN" sz="2800" dirty="0"/>
          </a:p>
        </p:txBody>
      </p:sp>
      <p:sp>
        <p:nvSpPr>
          <p:cNvPr id="12" name="QB_8_BD.70_1#790370cce?pid=6c553b0d9&amp;color=0,0,0&amp;vtp=1&amp;bbb=1&amp;zzd= 1"/>
          <p:cNvSpPr/>
          <p:nvPr/>
        </p:nvSpPr>
        <p:spPr>
          <a:xfrm>
            <a:off x="1838230" y="23474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70_1#790370cce?pid=6c553b0d9&amp;color=0,0,0&amp;vtp=1&amp;bbb=1&amp;zzd= 2"/>
          <p:cNvSpPr/>
          <p:nvPr/>
        </p:nvSpPr>
        <p:spPr>
          <a:xfrm>
            <a:off x="2905030" y="2995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70_1#790370cce?pid=6c553b0d9&amp;color=0,0,0&amp;vtp=1&amp;bbb=1&amp;zzd= 3"/>
          <p:cNvSpPr/>
          <p:nvPr/>
        </p:nvSpPr>
        <p:spPr>
          <a:xfrm>
            <a:off x="2905030" y="3642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70_1#790370cce?pid=6c553b0d9&amp;color=0,0,0&amp;vtp=1&amp;bbb=1&amp;zzd= 4"/>
          <p:cNvSpPr/>
          <p:nvPr/>
        </p:nvSpPr>
        <p:spPr>
          <a:xfrm>
            <a:off x="3971830" y="4209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78_1#c81450191?pid=5afdf8431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dirty="0"/>
          </a:p>
        </p:txBody>
      </p:sp>
      <p:sp>
        <p:nvSpPr>
          <p:cNvPr id="3" name="QB_8_BD.79_1#5605f4d6b?pid=c81450191&amp;color=0,0,0&amp;vtp=1&amp;bbb=1"/>
          <p:cNvSpPr/>
          <p:nvPr/>
        </p:nvSpPr>
        <p:spPr>
          <a:xfrm>
            <a:off x="612648" y="110668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异日图将好景(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天将降大任于是人也(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将数百之众(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可将身后托汝(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80_1#5605f4d6b.bracket?pid=c81450191&amp;color=0,0,0&amp;vpa=36&amp;vtp=1&amp;bbb=1"/>
          <p:cNvSpPr/>
          <p:nvPr/>
        </p:nvSpPr>
        <p:spPr>
          <a:xfrm>
            <a:off x="3251866" y="1114303"/>
            <a:ext cx="49022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助词，用于动词之后，无实义</a:t>
            </a:r>
            <a:endParaRPr lang="en-US" altLang="zh-CN" sz="2800" dirty="0"/>
          </a:p>
        </p:txBody>
      </p:sp>
      <p:sp>
        <p:nvSpPr>
          <p:cNvPr id="6" name="QB_8_AN.82_1#5605f4d6b.bracket?pid=c81450191&amp;color=0,0,0&amp;vpa=37&amp;vtp=1&amp;bbb=1"/>
          <p:cNvSpPr/>
          <p:nvPr/>
        </p:nvSpPr>
        <p:spPr>
          <a:xfrm>
            <a:off x="4305966" y="17620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副词，将要</a:t>
            </a:r>
            <a:endParaRPr lang="en-US" altLang="zh-CN" sz="2800" dirty="0"/>
          </a:p>
        </p:txBody>
      </p:sp>
      <p:sp>
        <p:nvSpPr>
          <p:cNvPr id="8" name="QB_8_AN.84_1#5605f4d6b.bracket?pid=c81450191&amp;color=0,0,0&amp;vpa=38&amp;vtp=1&amp;bbb=1"/>
          <p:cNvSpPr/>
          <p:nvPr/>
        </p:nvSpPr>
        <p:spPr>
          <a:xfrm>
            <a:off x="2883567" y="2409703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动词，率领、带领</a:t>
            </a:r>
            <a:endParaRPr lang="en-US" altLang="zh-CN" sz="2800" dirty="0"/>
          </a:p>
        </p:txBody>
      </p:sp>
      <p:sp>
        <p:nvSpPr>
          <p:cNvPr id="10" name="QB_8_AN.86_1#5605f4d6b.bracket?pid=c81450191&amp;color=0,0,0&amp;vpa=39&amp;vtp=1&amp;bbb=1"/>
          <p:cNvSpPr/>
          <p:nvPr/>
        </p:nvSpPr>
        <p:spPr>
          <a:xfrm>
            <a:off x="3239166" y="303644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介词，把</a:t>
            </a:r>
            <a:endParaRPr lang="en-US" altLang="zh-CN" sz="2800" dirty="0"/>
          </a:p>
        </p:txBody>
      </p:sp>
      <p:sp>
        <p:nvSpPr>
          <p:cNvPr id="11" name="QB_8_BD.79_1#5605f4d6b?pid=c81450191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8_BD.79_1#5605f4d6b?pid=c81450191&amp;color=0,0,0&amp;vtp=1&amp;bbb=1&amp;zzd= 2"/>
          <p:cNvSpPr/>
          <p:nvPr/>
        </p:nvSpPr>
        <p:spPr>
          <a:xfrm>
            <a:off x="1482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79_1#5605f4d6b?pid=c81450191&amp;color=0,0,0&amp;vtp=1&amp;bbb=1&amp;zzd= 3"/>
          <p:cNvSpPr/>
          <p:nvPr/>
        </p:nvSpPr>
        <p:spPr>
          <a:xfrm>
            <a:off x="11270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79_1#5605f4d6b?pid=c81450191&amp;color=0,0,0&amp;vtp=1&amp;bbb=1&amp;zzd= 4"/>
          <p:cNvSpPr/>
          <p:nvPr/>
        </p:nvSpPr>
        <p:spPr>
          <a:xfrm>
            <a:off x="14826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48c3d4ea2?pid=ff8e06955&amp;color=0,0,0&amp;vtp=1&amp;bt=1&amp;bb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嬉嬉钓叟莲娃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88_1#48c3d4ea2.blank?pid=ff8e06955&amp;color=0,0,0&amp;vpa=40&amp;vtp=1&amp;bbb=1"/>
          <p:cNvSpPr/>
          <p:nvPr/>
        </p:nvSpPr>
        <p:spPr>
          <a:xfrm>
            <a:off x="1511967" y="1711965"/>
            <a:ext cx="3473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名词作动词，采莲。</a:t>
            </a:r>
            <a:endParaRPr lang="en-US" altLang="zh-CN" sz="2800" dirty="0"/>
          </a:p>
        </p:txBody>
      </p:sp>
      <p:sp>
        <p:nvSpPr>
          <p:cNvPr id="4" name="QB_6_BD.87_1#48c3d4ea2?pid=ff8e06955&amp;color=0,0,0&amp;vtp=1&amp;bt=1&amp;bbb=1&amp;zzd= 3"/>
          <p:cNvSpPr/>
          <p:nvPr/>
        </p:nvSpPr>
        <p:spPr>
          <a:xfrm>
            <a:off x="2193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14dd5f135?lid=14dd5f135&amp;cid=14dd5f135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14dd5f135?lid=14dd5f135&amp;cid=14dd5f135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14dd5f135?lid=79e487f04&amp;cid=79e487f0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14dd5f135?lid=79e487f04&amp;cid=79e487f04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dd5f135.fixed?pid=0e6f11c5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14dd5f13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699fc93e?pid=14dd5f13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722c15ed6?htil=1&amp;pid=4699fc93e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0928" y="1281557"/>
            <a:ext cx="184708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722c15ed6?htil=1&amp;pid=4699fc93e&amp;color=0,0,0&amp;vtp=1&amp;bbb=1&amp;hb=1&amp;hs=1"/>
          <p:cNvSpPr/>
          <p:nvPr/>
        </p:nvSpPr>
        <p:spPr>
          <a:xfrm>
            <a:off x="612648" y="1135253"/>
            <a:ext cx="8988552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柳永（约987—约1053），崇安（今属福建）人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耆卿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，北宋词人。原名三变，排行第七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，宋仁宗景祐元年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1034）进士，官至屯田员外郎，因此世称柳七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、柳屯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田。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宋仁宗认为柳永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“好为淫冶讴歌之曲”，只能去“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填词”，</a:t>
            </a:r>
            <a:endParaRPr lang="en-US" altLang="zh-CN" sz="2800" dirty="0"/>
          </a:p>
        </p:txBody>
      </p:sp>
      <p:sp>
        <p:nvSpPr>
          <p:cNvPr id="5" name="P_6_BD#722c15ed6?htil=1&amp;pid=4699fc93e&amp;color=0,0,0&amp;vtp=1&amp;bbb=1&amp;hb=1&amp;hs=1"/>
          <p:cNvSpPr/>
          <p:nvPr/>
        </p:nvSpPr>
        <p:spPr>
          <a:xfrm>
            <a:off x="612648" y="434346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从此柳永便打出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“奉旨填词柳三变”的招牌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，成为中国历史上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“第一位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业词人。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22c15ed6?htil=1&amp;pid=4699fc93e&amp;color=0,0,0&amp;vtp=1&amp;bbb=1&amp;hb=1&amp;hs=1"/>
          <p:cNvSpPr/>
          <p:nvPr/>
        </p:nvSpPr>
        <p:spPr>
          <a:xfrm>
            <a:off x="612648" y="468000"/>
            <a:ext cx="10968012" cy="56726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柳永是长调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（慢词）的倡导者，他通晓音律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，其词多为描绘城市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风光和歌伎生活之作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，“尤工于羁旅行役”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之题。柳永创作的慢词，铺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叙刻画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，情景交融，语言通俗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，音律谐婉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，因而风行天下，所谓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井水饮处即能歌柳词”。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：《雨霖铃》《八声甘州》《蝶恋花》等。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这是一首投赠词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。宋真宗咸平末年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，柳永从家乡崇安前往京城开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封应试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，途经钱塘（今浙江杭州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）。柳永与孙何是布衣之交，此时孙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何正任两浙转运使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，驻守钱塘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。因身份悬殊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，门禁森严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，柳永很难到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孙何家去拜访，于是写下了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《望海潮》这首词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。这首词先在歌伎中传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唱，很快就被孙何听到了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。问及作者，原来是故人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，孙何便请柳永前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去赴宴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63508fa5?pid=14dd5f13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a67aa5a60?pid=c63508fa5&amp;color=0,0,0&amp;vtp=1&amp;bbb=1&amp;hb=1"/>
          <p:cNvSpPr/>
          <p:nvPr/>
        </p:nvSpPr>
        <p:spPr>
          <a:xfrm>
            <a:off x="612648" y="1135253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慢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慢词是宋词的主要体式之一，它与小令一起成为宋代词人最常用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的曲调样式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。慢词的名称从“慢曲子”而来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，指依慢曲所填写的调长拍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缓的词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。《词谱》卷十说慢词“盖调长拍缓，即古曼声之意也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”。“慢曲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”是相对于“急曲子”而言的，慢与急是按照乐曲的节奏来区别的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般认为最短的慢词是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《卜算子慢》，八十九字；最长的慢词是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《莺啼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》，二百四十字。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e0088078?pid=14dd5f135&amp;color=0,0,0&amp;vtp=1&amp;bt=1&amp;bbb=1"/>
          <p:cNvSpPr/>
          <p:nvPr/>
        </p:nvSpPr>
        <p:spPr>
          <a:xfrm>
            <a:off x="612648" y="466346"/>
            <a:ext cx="10963656" cy="5304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000" dirty="0"/>
          </a:p>
        </p:txBody>
      </p:sp>
      <p:pic>
        <p:nvPicPr>
          <p:cNvPr id="3" name="P_6_BD#60cd94872?htil=1&amp;pid=4e008807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8604" y="1126871"/>
            <a:ext cx="7400888" cy="248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6_BD#60cd94872?htil=1&amp;pid=4e008807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6975" y="3735987"/>
            <a:ext cx="7145858" cy="245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7911</Words>
  <Application>WPS 演示</Application>
  <PresentationFormat>宽屏</PresentationFormat>
  <Paragraphs>387</Paragraphs>
  <Slides>34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楷体</vt:lpstr>
      <vt:lpstr>Calibri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2025-07-25T02:48:00Z</dcterms:created>
  <dcterms:modified xsi:type="dcterms:W3CDTF">2025-09-04T02:24:39Z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F0D97D0BCCC6408D86C7929D9188783A_12</vt:lpwstr>
  </property>
  <property fmtid="{D5CDD505-2E9C-101B-9397-08002B2CF9AE}" pid="3" name="KSOProductBuildVer">
    <vt:lpwstr>2052-12.1.0.22529</vt:lpwstr>
  </property>
</Properties>
</file>